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8"/>
  </p:notesMasterIdLst>
  <p:sldIdLst>
    <p:sldId id="290" r:id="rId3"/>
    <p:sldId id="256" r:id="rId4"/>
    <p:sldId id="257" r:id="rId5"/>
    <p:sldId id="258" r:id="rId6"/>
    <p:sldId id="259" r:id="rId7"/>
    <p:sldId id="274" r:id="rId8"/>
    <p:sldId id="276" r:id="rId9"/>
    <p:sldId id="260" r:id="rId10"/>
    <p:sldId id="278" r:id="rId11"/>
    <p:sldId id="261" r:id="rId12"/>
    <p:sldId id="280" r:id="rId13"/>
    <p:sldId id="262" r:id="rId14"/>
    <p:sldId id="263" r:id="rId15"/>
    <p:sldId id="264" r:id="rId16"/>
    <p:sldId id="281" r:id="rId17"/>
    <p:sldId id="265" r:id="rId18"/>
    <p:sldId id="266" r:id="rId19"/>
    <p:sldId id="267" r:id="rId20"/>
    <p:sldId id="268" r:id="rId21"/>
    <p:sldId id="282" r:id="rId22"/>
    <p:sldId id="284" r:id="rId23"/>
    <p:sldId id="271" r:id="rId24"/>
    <p:sldId id="286" r:id="rId25"/>
    <p:sldId id="272" r:id="rId26"/>
    <p:sldId id="288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Pinyon Script" panose="020B0604020202020204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Kaushan Script" panose="020B0604020202020204" charset="0"/>
      <p:regular r:id="rId36"/>
    </p:embeddedFont>
    <p:embeddedFont>
      <p:font typeface="Courgett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B8CA7-6C68-4BDE-BF91-74C646EAB91B}">
  <a:tblStyle styleId="{3C7B8CA7-6C68-4BDE-BF91-74C646EAB91B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AF1"/>
          </a:solidFill>
        </a:fill>
      </a:tcStyle>
    </a:wholeTbl>
    <a:band1H>
      <a:tcTxStyle/>
      <a:tcStyle>
        <a:tcBdr/>
        <a:fill>
          <a:solidFill>
            <a:srgbClr val="CAF5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F5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697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76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88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58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29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833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87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72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>
            <a:spLocks noGrp="1"/>
          </p:cNvSpPr>
          <p:nvPr>
            <p:ph type="clipArt" idx="2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3011488" y="188913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 rot="5400000">
            <a:off x="5222082" y="2399506"/>
            <a:ext cx="5514975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 rot="5400000">
            <a:off x="1243807" y="524669"/>
            <a:ext cx="5514975" cy="57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>
            <a:spLocks noGrp="1"/>
          </p:cNvSpPr>
          <p:nvPr>
            <p:ph type="clipArt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4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0" y="4323811"/>
            <a:ext cx="1308489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4" name="Google Shape;44;p2"/>
          <p:cNvSpPr txBox="1">
            <a:spLocks noGrp="1"/>
          </p:cNvSpPr>
          <p:nvPr>
            <p:ph type="sldNum" idx="12"/>
          </p:nvPr>
        </p:nvSpPr>
        <p:spPr>
          <a:xfrm>
            <a:off x="398860" y="4529541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3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000"/>
              <a:buNone/>
              <a:defRPr sz="1500">
                <a:solidFill>
                  <a:srgbClr val="595959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 rot="10800000" flipH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398860" y="3244140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5393060" y="2126222"/>
            <a:ext cx="3235398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None/>
              <a:defRPr sz="1800" b="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"/>
          </p:nvPr>
        </p:nvSpPr>
        <p:spPr>
          <a:xfrm>
            <a:off x="1941909" y="2548966"/>
            <a:ext cx="3257170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3"/>
          </p:nvPr>
        </p:nvSpPr>
        <p:spPr>
          <a:xfrm>
            <a:off x="5629972" y="1969475"/>
            <a:ext cx="29992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None/>
              <a:defRPr sz="1800" b="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2000"/>
              <a:buNone/>
              <a:defRPr sz="1500" b="1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 b="1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4"/>
          </p:nvPr>
        </p:nvSpPr>
        <p:spPr>
          <a:xfrm>
            <a:off x="5375218" y="2545738"/>
            <a:ext cx="3254006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15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4742259" y="446089"/>
            <a:ext cx="38862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1941910" y="1598613"/>
            <a:ext cx="26288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5" name="Google Shape;95;p9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8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1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>
            <a:spLocks noGrp="1"/>
          </p:cNvSpPr>
          <p:nvPr>
            <p:ph type="pic" idx="2"/>
          </p:nvPr>
        </p:nvSpPr>
        <p:spPr>
          <a:xfrm>
            <a:off x="1941909" y="634965"/>
            <a:ext cx="668655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0"/>
          <p:cNvSpPr txBox="1">
            <a:spLocks noGrp="1"/>
          </p:cNvSpPr>
          <p:nvPr>
            <p:ph type="body" idx="1"/>
          </p:nvPr>
        </p:nvSpPr>
        <p:spPr>
          <a:xfrm>
            <a:off x="1941910" y="5367338"/>
            <a:ext cx="668655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900"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000"/>
              <a:buNone/>
              <a:defRPr sz="750"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العنوان والتسمية التوضيحية">
  <p:cSld name="العنوان والتسمية التوضيحية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595959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/>
          <p:nvPr/>
        </p:nvSpPr>
        <p:spPr>
          <a:xfrm rot="10800000" flipH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398860" y="3244140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35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اقتباس مع تسمية توضيحية">
  <p:cSld name="اقتباس مع تسمية توضيحية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2456259" y="3505200"/>
            <a:ext cx="565241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 sz="1200">
                <a:solidFill>
                  <a:srgbClr val="7F7F7F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1941910" y="4354046"/>
            <a:ext cx="668654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595959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75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/>
          <p:nvPr/>
        </p:nvSpPr>
        <p:spPr>
          <a:xfrm rot="10800000" flipH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398860" y="3244140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9" name="Google Shape;119;p12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050"/>
          </a:p>
        </p:txBody>
      </p:sp>
      <p:sp>
        <p:nvSpPr>
          <p:cNvPr id="120" name="Google Shape;120;p12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54997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بطاقة اسم">
  <p:cSld name="بطاقة اسم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7" name="Google Shape;127;p13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65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بطاقة اسم ذات اقتباس">
  <p:cSld name="بطاقة اسم ذات اقتباس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" name="Google Shape;136;p14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050"/>
          </a:p>
        </p:txBody>
      </p:sp>
      <p:sp>
        <p:nvSpPr>
          <p:cNvPr id="137" name="Google Shape;137;p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903606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اب أو خطأ">
  <p:cSld name="صواب أو خطأ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1941909" y="4343400"/>
            <a:ext cx="66865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2400"/>
              <a:buFont typeface="Century Gothic"/>
              <a:buNone/>
              <a:defRPr sz="1800">
                <a:solidFill>
                  <a:schemeClr val="accent1"/>
                </a:solidFill>
              </a:defRPr>
            </a:lvl1pPr>
            <a:lvl2pPr marL="685800" lvl="1" indent="-171450" algn="l">
              <a:spcBef>
                <a:spcPts val="75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028700" lvl="2" indent="-171450" algn="l">
              <a:spcBef>
                <a:spcPts val="75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371600" lvl="3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1714500" lvl="4" indent="-171450" algn="l">
              <a:spcBef>
                <a:spcPts val="75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2"/>
          </p:nvPr>
        </p:nvSpPr>
        <p:spPr>
          <a:xfrm>
            <a:off x="1941910" y="5181600"/>
            <a:ext cx="668655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75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 rot="10800000" flipH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398860" y="4983088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8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 rot="5400000">
            <a:off x="3342084" y="733425"/>
            <a:ext cx="3886200" cy="66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1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 rot="5400000">
            <a:off x="5157051" y="2441464"/>
            <a:ext cx="5283817" cy="165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 rot="5400000">
            <a:off x="1728876" y="840439"/>
            <a:ext cx="5283817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1pPr>
            <a:lvl2pPr marL="685800" lvl="1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2pPr>
            <a:lvl3pPr marL="1028700" lvl="2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3pPr>
            <a:lvl4pPr marL="1371600" lvl="3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4pPr>
            <a:lvl5pPr marL="1714500" lvl="4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5pPr>
            <a:lvl6pPr marL="2057400" lvl="5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6pPr>
            <a:lvl7pPr marL="2400300" lvl="6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7pPr>
            <a:lvl8pPr marL="2743200" lvl="7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8pPr>
            <a:lvl9pPr marL="3086100" lvl="8" indent="-257175" algn="l">
              <a:spcBef>
                <a:spcPts val="75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10800000" flipH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2" name="Google Shape;42;p6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3" name="Google Shape;43;p6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4" name="Google Shape;44;p6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5" name="Google Shape;45;p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6" name="Google Shape;46;p6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1249" y="2640"/>
                <a:ext cx="335" cy="43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8" name="Google Shape;48;p6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 rot="10800000" flipH="1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1" name="Google Shape;51;p6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26390" algn="l">
              <a:spcBef>
                <a:spcPts val="560"/>
              </a:spcBef>
              <a:spcAft>
                <a:spcPts val="0"/>
              </a:spcAft>
              <a:buSzPts val="1540"/>
              <a:buChar char="■"/>
              <a:defRPr sz="2800"/>
            </a:lvl2pPr>
            <a:lvl3pPr marL="1371600" lvl="2" indent="-3048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1828800" lvl="3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4pPr>
            <a:lvl5pPr marL="2286000" lvl="4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800100" y="1098550"/>
            <a:ext cx="328613" cy="4746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911225" y="1520825"/>
            <a:ext cx="368300" cy="474663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27000" y="1447800"/>
            <a:ext cx="560388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62000" y="990600"/>
            <a:ext cx="31750" cy="10525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442913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639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75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4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>
            <a:off x="1747158" y="2000922"/>
            <a:ext cx="6808688" cy="16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chemeClr val="accent1"/>
              </a:buClr>
              <a:buSzPts val="6600"/>
            </a:pPr>
            <a:r>
              <a:rPr lang="en-US" sz="49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urgette"/>
                <a:ea typeface="Courgette"/>
                <a:cs typeface="Courgette"/>
                <a:sym typeface="Courgette"/>
              </a:rPr>
              <a:t>Differential Leukocyte Count</a:t>
            </a:r>
            <a:endParaRPr sz="495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>
            <a:off x="1808227" y="4494556"/>
            <a:ext cx="6686549" cy="84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</a:pPr>
            <a:r>
              <a:rPr lang="en-US" sz="2400" b="1" dirty="0" err="1" smtClean="0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Dr.Rasha</a:t>
            </a:r>
            <a:r>
              <a:rPr lang="en-US" sz="2400" b="1" dirty="0" smtClean="0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Naseer</a:t>
            </a:r>
            <a:r>
              <a:rPr lang="en-US" sz="2400" b="1" dirty="0" smtClean="0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 Mohammed</a:t>
            </a:r>
            <a:endParaRPr sz="2400" b="1" dirty="0">
              <a:solidFill>
                <a:schemeClr val="dk1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</p:spTree>
    <p:extLst>
      <p:ext uri="{BB962C8B-B14F-4D97-AF65-F5344CB8AC3E}">
        <p14:creationId xmlns:p14="http://schemas.microsoft.com/office/powerpoint/2010/main" val="273354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 idx="4294967295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Granulocytes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4294967295"/>
          </p:nvPr>
        </p:nvSpPr>
        <p:spPr>
          <a:xfrm>
            <a:off x="304800" y="2395538"/>
            <a:ext cx="86391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 b="1" dirty="0">
                <a:solidFill>
                  <a:srgbClr val="FF0000"/>
                </a:solidFill>
              </a:rPr>
              <a:t>Basophils</a:t>
            </a:r>
            <a:r>
              <a:rPr lang="en-US" dirty="0"/>
              <a:t> – about 0.5-1 % of all </a:t>
            </a:r>
            <a:r>
              <a:rPr lang="en-US" dirty="0" smtClean="0"/>
              <a:t>leukocytes</a:t>
            </a: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540"/>
              <a:buNone/>
            </a:pPr>
            <a:endParaRPr lang="en-US" dirty="0" smtClean="0"/>
          </a:p>
          <a:p>
            <a:pPr marL="742950" lvl="1" indent="-285750"/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small cell granules are black or blue in color </a:t>
            </a:r>
            <a:r>
              <a:rPr lang="en-US" dirty="0" smtClean="0"/>
              <a:t>Nucleus </a:t>
            </a:r>
            <a:r>
              <a:rPr lang="en-US" dirty="0"/>
              <a:t>– usually two </a:t>
            </a:r>
            <a:r>
              <a:rPr lang="en-US" dirty="0" smtClean="0"/>
              <a:t>lobes.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/>
              <a:t>Granules secrete histamines  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/>
              <a:t>Function in inflammation mediation, similar in function to mast cells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/>
              <a:t>Granules: coarse deep blue (black)</a:t>
            </a:r>
            <a:endParaRPr dirty="0"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b="11382"/>
          <a:stretch/>
        </p:blipFill>
        <p:spPr>
          <a:xfrm>
            <a:off x="5537200" y="22225"/>
            <a:ext cx="3406775" cy="237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831" y="2143678"/>
            <a:ext cx="7795846" cy="4233675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3830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Agranulocytes </a:t>
            </a: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2057400" y="2286000"/>
            <a:ext cx="5294312" cy="2401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524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800" b="1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 granulocytes</a:t>
            </a:r>
          </a:p>
          <a:p>
            <a:pPr marR="0" lvl="1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Lymphocytes 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Monocytes </a:t>
            </a: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3" name="Google Shape;163;p21" descr="C:\Users\ali\Pictures\wbc\normal_blood_cellstmp696760_thumb_thumb.png"/>
          <p:cNvPicPr preferRelativeResize="0"/>
          <p:nvPr/>
        </p:nvPicPr>
        <p:blipFill rotWithShape="1">
          <a:blip r:embed="rId3">
            <a:alphaModFix/>
          </a:blip>
          <a:srcRect t="46666" r="78216" b="21667"/>
          <a:stretch/>
        </p:blipFill>
        <p:spPr>
          <a:xfrm>
            <a:off x="2743200" y="4953000"/>
            <a:ext cx="131595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C:\Users\ali\Pictures\wbc\normal_blood_cellstmp696760_thumb_thumb.png"/>
          <p:cNvPicPr preferRelativeResize="0"/>
          <p:nvPr/>
        </p:nvPicPr>
        <p:blipFill rotWithShape="1">
          <a:blip r:embed="rId3">
            <a:alphaModFix/>
          </a:blip>
          <a:srcRect l="54979" t="67667" r="15145" b="4333"/>
          <a:stretch/>
        </p:blipFill>
        <p:spPr>
          <a:xfrm>
            <a:off x="4648200" y="4724400"/>
            <a:ext cx="2286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 idx="4294967295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Agranulocytes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4294967295"/>
          </p:nvPr>
        </p:nvSpPr>
        <p:spPr>
          <a:xfrm>
            <a:off x="200025" y="2273300"/>
            <a:ext cx="85629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Lymphocytes</a:t>
            </a:r>
            <a:r>
              <a:rPr lang="en-US" sz="2400"/>
              <a:t> – compose 20 – 40% of WBCs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The most important cells of the immune system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Effective in fighting infectious organisms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Act against a specific foreign molecule (antigen)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Nucleus – equal or larger than the size of RBC, stains dark purple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Cytoplasm scanty – rim cytoplasm</a:t>
            </a:r>
            <a:endParaRPr sz="2400"/>
          </a:p>
          <a:p>
            <a:pPr marL="742950" lvl="1" indent="-20193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None/>
            </a:pPr>
            <a:endParaRPr sz="24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/>
              <a:t>Two main classes of lymphocyte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T cells – attack foreign cells directly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Char char="■"/>
            </a:pPr>
            <a:r>
              <a:rPr lang="en-US" sz="2400"/>
              <a:t>B cells – multiply to become plasma cells that secrete antibodies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320"/>
              <a:buFont typeface="Noto Sans Symbols"/>
              <a:buNone/>
            </a:pPr>
            <a:endParaRPr sz="2400"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12841"/>
          <a:stretch/>
        </p:blipFill>
        <p:spPr>
          <a:xfrm>
            <a:off x="5334000" y="0"/>
            <a:ext cx="3429000" cy="22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 idx="4294967295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Agranulocytes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4294967295"/>
          </p:nvPr>
        </p:nvSpPr>
        <p:spPr>
          <a:xfrm>
            <a:off x="0" y="2855913"/>
            <a:ext cx="88026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/>
              <a:t>Monocytes – compose 2–8% of WBCs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The largest leukocytes( 2-3 times size of RBC)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Nucleus – kidney shaped or rounded)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Cytoplasm : abundant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/>
              <a:t>Transform into macrophages</a:t>
            </a:r>
            <a:endParaRPr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SzPts val="1200"/>
              <a:buChar char="■"/>
            </a:pPr>
            <a:r>
              <a:rPr lang="en-US"/>
              <a:t>Phagocytic cells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b="8556"/>
          <a:stretch/>
        </p:blipFill>
        <p:spPr>
          <a:xfrm>
            <a:off x="5297488" y="381000"/>
            <a:ext cx="3657600" cy="244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Disease Case 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94411" y="2788537"/>
            <a:ext cx="7760677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SzPct val="100000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Lymphocytosis :increase lymphocyte in blood(Acute infection) ex :Tuberculosis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000"/>
              </a:spcBef>
              <a:buSzPct val="10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(chronic infection)ex; viral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hepatitis</a:t>
            </a:r>
          </a:p>
          <a:p>
            <a:pPr lvl="0">
              <a:spcBef>
                <a:spcPts val="1000"/>
              </a:spcBef>
              <a:buSzPct val="10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>
              <a:spcBef>
                <a:spcPts val="1000"/>
              </a:spcBef>
              <a:buSzPct val="100000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Monocytosis :ex: Malaria, Typhus, cancer of ovary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lvl="0">
              <a:spcBef>
                <a:spcPts val="1000"/>
              </a:spcBef>
              <a:buSzPct val="100000"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8966" y="2952661"/>
            <a:ext cx="785445" cy="282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8966" y="4969031"/>
            <a:ext cx="785445" cy="282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3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Differential WBC count</a:t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381000" y="2286000"/>
            <a:ext cx="80772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 general steps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Blood smear preparation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fixation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Staning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Counting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reporting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prepare blood smear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098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pic>
        <p:nvPicPr>
          <p:cNvPr id="191" name="Google Shape;191;p25" descr="http://image.slidesharecdn.com/dlcbyperipheralsmearcomparisonwithautomateddifferential-130330134406-phpapp01/95/dlc-by-peripheral-smear-comparison-with-automated-differential-17-638.jpg?cb=1364651113"/>
          <p:cNvPicPr preferRelativeResize="0"/>
          <p:nvPr/>
        </p:nvPicPr>
        <p:blipFill rotWithShape="1">
          <a:blip r:embed="rId3">
            <a:alphaModFix/>
          </a:blip>
          <a:srcRect l="18397" t="-108" r="19592" b="18657"/>
          <a:stretch/>
        </p:blipFill>
        <p:spPr>
          <a:xfrm>
            <a:off x="112713" y="2024063"/>
            <a:ext cx="8955087" cy="484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1387475" y="533400"/>
            <a:ext cx="711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to prepare blood smear</a:t>
            </a:r>
            <a:endParaRPr sz="3600">
              <a:solidFill>
                <a:srgbClr val="FFFF00"/>
              </a:solidFill>
            </a:endParaRPr>
          </a:p>
        </p:txBody>
      </p:sp>
      <p:pic>
        <p:nvPicPr>
          <p:cNvPr id="197" name="Google Shape;197;p26" descr="bloodsmear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2130425"/>
            <a:ext cx="19621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 descr="bloodsmea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7175" y="2133600"/>
            <a:ext cx="2192338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 descr="bloodsmear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127250"/>
            <a:ext cx="2144713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 descr="bloodsmear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32375" y="3829050"/>
            <a:ext cx="3340100" cy="235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 descr="bloodsmear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90663" y="3810000"/>
            <a:ext cx="3105150" cy="239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905000"/>
            <a:ext cx="7010400" cy="4805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/>
          <p:nvPr/>
        </p:nvSpPr>
        <p:spPr>
          <a:xfrm>
            <a:off x="1157288" y="609600"/>
            <a:ext cx="71135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prepare blood smear</a:t>
            </a:r>
            <a:endParaRPr sz="36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White Blood Cells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143250" y="1760538"/>
            <a:ext cx="6229350" cy="50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4,000 – 11,000/mm</a:t>
            </a:r>
            <a:r>
              <a:rPr lang="en-US" sz="2400" b="1" baseline="30000"/>
              <a:t>3</a:t>
            </a:r>
            <a:r>
              <a:rPr lang="en-US" sz="2400" b="1"/>
              <a:t>.</a:t>
            </a:r>
            <a:endParaRPr sz="2400" b="1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produced partially in bone marrow (granulocytes and monocytes)few  lymphocytes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And partially in lymph tissue  (lymphocytes)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Transported to area of infection: rapid  and potent defense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Lifespan of  hours to several months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Some make antibodies fight directly.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440"/>
              <a:buChar char="■"/>
            </a:pPr>
            <a:r>
              <a:rPr lang="en-US" sz="2400" b="1"/>
              <a:t>WBCs have a nucleus and are larger than RBCs</a:t>
            </a:r>
            <a:endParaRPr/>
          </a:p>
          <a:p>
            <a:pPr marL="342900" lvl="0" indent="-251459" algn="l" rtl="0"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1"/>
          </a:p>
          <a:p>
            <a:pPr marL="342900" lvl="0" indent="-251459" algn="l" rtl="0"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1"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2286000"/>
            <a:ext cx="266382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308" y="2518495"/>
            <a:ext cx="8253046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SzPts val="2000"/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There are 3 stains that used in differential leukocyte count :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lvl="0">
              <a:spcBef>
                <a:spcPts val="1000"/>
              </a:spcBef>
              <a:buSzPts val="2000"/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1-Wright stain.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000"/>
              </a:spcBef>
              <a:buSzPts val="2000"/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2-Leishman stain 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000"/>
              </a:spcBef>
              <a:buSzPts val="2000"/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3-Giemsas stain.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spcBef>
                <a:spcPts val="1000"/>
              </a:spcBef>
              <a:buSzPts val="1100"/>
            </a:pPr>
            <a:endParaRPr lang="en-US" sz="9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736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1499217" y="844685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Clr>
                <a:srgbClr val="FF0000"/>
              </a:buClr>
              <a:buSzPts val="3600"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Procedure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386862" y="2063262"/>
            <a:ext cx="8241597" cy="491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ts val="1800"/>
              <a:buNone/>
            </a:pPr>
            <a:r>
              <a:rPr lang="en-US" sz="1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Method of staining : </a:t>
            </a:r>
            <a:endParaRPr sz="1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1-Put one drop of blood on the slide leave it for dry</a:t>
            </a:r>
            <a:endParaRPr sz="1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2-Pour Leishman stain(2 drop) over the smear for 5 minutes.</a:t>
            </a:r>
            <a:endParaRPr sz="1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3.Add 2 drop of </a:t>
            </a:r>
            <a:r>
              <a:rPr lang="en-US" sz="1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D.w</a:t>
            </a: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or buffer solution over the smear for 10 minute. </a:t>
            </a:r>
            <a:endParaRPr sz="11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4-Wash off with Tap water and dry.</a:t>
            </a:r>
            <a:endParaRPr sz="1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The dry and stained film examined without a </a:t>
            </a:r>
            <a:r>
              <a:rPr lang="en-US" sz="112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coverslipe</a:t>
            </a:r>
            <a:r>
              <a:rPr lang="en-US" sz="1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 under oil immersion objective(100x) for differential leukocyte counts choose an area where the morphology of the cells is clearly visible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750"/>
              </a:spcBef>
              <a:buSzPts val="1800"/>
              <a:buNone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75" indent="-171450">
              <a:spcBef>
                <a:spcPts val="750"/>
              </a:spcBef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41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Counting </a:t>
            </a:r>
            <a:endParaRPr/>
          </a:p>
        </p:txBody>
      </p:sp>
      <p:pic>
        <p:nvPicPr>
          <p:cNvPr id="225" name="Google Shape;225;p30" descr="http://www2.ivcc.edu/caley/107/Delete/Blood_Labs/differentia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514600"/>
            <a:ext cx="6172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 txBox="1"/>
          <p:nvPr/>
        </p:nvSpPr>
        <p:spPr>
          <a:xfrm>
            <a:off x="1371600" y="5105400"/>
            <a:ext cx="685800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Count 100 WBC</a:t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Google Shape;254;p34"/>
          <p:cNvGraphicFramePr/>
          <p:nvPr>
            <p:extLst>
              <p:ext uri="{D42A27DB-BD31-4B8C-83A1-F6EECF244321}">
                <p14:modId xmlns:p14="http://schemas.microsoft.com/office/powerpoint/2010/main" val="1416213241"/>
              </p:ext>
            </p:extLst>
          </p:nvPr>
        </p:nvGraphicFramePr>
        <p:xfrm>
          <a:off x="621323" y="2309447"/>
          <a:ext cx="8288333" cy="419892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5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491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Neutrophils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Eosinophils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Basophils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Lymphocytes 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Monocytes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1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2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3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5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a:t>6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73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80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/>
                        <a:t> </a:t>
                      </a:r>
                      <a:endParaRPr sz="80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49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Reporting</a:t>
            </a:r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/>
              <a:t>Expression in % the relative number of the types of WBC</a:t>
            </a:r>
            <a:endParaRPr/>
          </a:p>
          <a:p>
            <a:pPr marL="342900" lvl="0" indent="-220980" algn="l" rtl="0">
              <a:spcBef>
                <a:spcPts val="64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graphicFrame>
        <p:nvGraphicFramePr>
          <p:cNvPr id="233" name="Google Shape;233;p31"/>
          <p:cNvGraphicFramePr/>
          <p:nvPr/>
        </p:nvGraphicFramePr>
        <p:xfrm>
          <a:off x="533400" y="2971800"/>
          <a:ext cx="7848600" cy="3681475"/>
        </p:xfrm>
        <a:graphic>
          <a:graphicData uri="http://schemas.openxmlformats.org/drawingml/2006/table">
            <a:tbl>
              <a:tblPr firstRow="1" bandRow="1">
                <a:noFill/>
                <a:tableStyleId>{3C7B8CA7-6C68-4BDE-BF91-74C646EAB91B}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Type of WBC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Number (total 100 cell)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Percentage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Neutrophile 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Ex : 65 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65/100 = 65 %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Lymphocyte 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0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1" u="none" strike="noStrike" cap="none"/>
                        <a:t>Monocyte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0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US" sz="1800" b="1" u="none" strike="noStrike" cap="none"/>
                        <a:t>Basophile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Eosinophil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Total </a:t>
                      </a:r>
                      <a:endParaRPr sz="18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100 %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descr="0614 white blood cells Immune System Medical Images For PowerPoint |  Presentation PowerPoint Images | Example of PPT Presentation | PPT Slide  Layouts"/>
          <p:cNvPicPr preferRelativeResize="0"/>
          <p:nvPr/>
        </p:nvPicPr>
        <p:blipFill rotWithShape="1">
          <a:blip r:embed="rId3">
            <a:alphaModFix/>
          </a:blip>
          <a:srcRect t="9198" r="-1108"/>
          <a:stretch/>
        </p:blipFill>
        <p:spPr>
          <a:xfrm>
            <a:off x="468923" y="1839980"/>
            <a:ext cx="8241323" cy="43855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/>
          <p:nvPr/>
        </p:nvSpPr>
        <p:spPr>
          <a:xfrm>
            <a:off x="3727525" y="4883300"/>
            <a:ext cx="2509221" cy="48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2746079" y="4599532"/>
            <a:ext cx="4029860" cy="1535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6000" b="1" dirty="0" smtClean="0">
                <a:solidFill>
                  <a:srgbClr val="EE6C49"/>
                </a:solidFill>
                <a:latin typeface="Pinyon Script"/>
                <a:ea typeface="Pinyon Script"/>
                <a:cs typeface="Pinyon Script"/>
                <a:sym typeface="Pinyon Script"/>
              </a:rPr>
              <a:t>Thank you</a:t>
            </a:r>
            <a:endParaRPr sz="6000" b="1" dirty="0">
              <a:solidFill>
                <a:srgbClr val="EE6C49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</p:spTree>
    <p:extLst>
      <p:ext uri="{BB962C8B-B14F-4D97-AF65-F5344CB8AC3E}">
        <p14:creationId xmlns:p14="http://schemas.microsoft.com/office/powerpoint/2010/main" val="5596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subTitle" idx="4294967295"/>
          </p:nvPr>
        </p:nvSpPr>
        <p:spPr>
          <a:xfrm>
            <a:off x="304800" y="20574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Classified by several ways , one type of classification is according to the presence or absence of specific staining granules in the cytoplasm.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Granulocytes 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 polymorphonuclear leukocytes)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granulocytes </a:t>
            </a: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295400" y="838200"/>
            <a:ext cx="639921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White Blood Cells</a:t>
            </a:r>
            <a:endParaRPr sz="40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4" name="Google Shape;124;p16" descr="https://umm.edu/%7E/media/ADAM/Images/en/15216.ashx"/>
          <p:cNvPicPr preferRelativeResize="0"/>
          <p:nvPr/>
        </p:nvPicPr>
        <p:blipFill rotWithShape="1">
          <a:blip r:embed="rId3">
            <a:alphaModFix/>
          </a:blip>
          <a:srcRect l="50503" b="6197"/>
          <a:stretch/>
        </p:blipFill>
        <p:spPr>
          <a:xfrm>
            <a:off x="5753100" y="1905000"/>
            <a:ext cx="3352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Granulocytes 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685800" y="1219200"/>
            <a:ext cx="7772400" cy="411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524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Granulocytes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Neutrophils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Eosinophils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-15240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Basophils 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2" indent="0" algn="l" rtl="0">
              <a:lnSpc>
                <a:spcPct val="7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1" name="Google Shape;131;p17" descr="C:\Users\ali\Pictures\wbc\normal_blood_cellstmp696760_thumb_thumb.png"/>
          <p:cNvPicPr preferRelativeResize="0"/>
          <p:nvPr/>
        </p:nvPicPr>
        <p:blipFill rotWithShape="1">
          <a:blip r:embed="rId3">
            <a:alphaModFix/>
          </a:blip>
          <a:srcRect l="73237" t="36666" r="207" b="31667"/>
          <a:stretch/>
        </p:blipFill>
        <p:spPr>
          <a:xfrm>
            <a:off x="1066800" y="4729162"/>
            <a:ext cx="1600200" cy="190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 descr="C:\Users\ali\Pictures\wbc\normal_blood_cellstmp696760_thumb_thumb.png"/>
          <p:cNvPicPr preferRelativeResize="0"/>
          <p:nvPr/>
        </p:nvPicPr>
        <p:blipFill rotWithShape="1">
          <a:blip r:embed="rId3">
            <a:alphaModFix/>
          </a:blip>
          <a:srcRect l="18465" t="71667" r="51660"/>
          <a:stretch/>
        </p:blipFill>
        <p:spPr>
          <a:xfrm>
            <a:off x="3581400" y="4800600"/>
            <a:ext cx="1855694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3429000" y="4800600"/>
            <a:ext cx="457200" cy="304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4" name="Google Shape;134;p17" descr="C:\Users\ali\Pictures\wbc\normal_blood_cellstmp696760_thumb_thumb.png"/>
          <p:cNvPicPr preferRelativeResize="0"/>
          <p:nvPr/>
        </p:nvPicPr>
        <p:blipFill rotWithShape="1">
          <a:blip r:embed="rId3">
            <a:alphaModFix/>
          </a:blip>
          <a:srcRect l="59959" t="6667" r="13485" b="65000"/>
          <a:stretch/>
        </p:blipFill>
        <p:spPr>
          <a:xfrm>
            <a:off x="6477000" y="4648200"/>
            <a:ext cx="1828800" cy="1943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5" name="Google Shape;135;p17"/>
          <p:cNvSpPr/>
          <p:nvPr/>
        </p:nvSpPr>
        <p:spPr>
          <a:xfrm>
            <a:off x="6172200" y="5867400"/>
            <a:ext cx="609600" cy="7620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 idx="4294967295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Granulocytes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4294967295"/>
          </p:nvPr>
        </p:nvSpPr>
        <p:spPr>
          <a:xfrm>
            <a:off x="468313" y="2728913"/>
            <a:ext cx="829468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 b="1" dirty="0">
                <a:solidFill>
                  <a:srgbClr val="FF0000"/>
                </a:solidFill>
              </a:rPr>
              <a:t>Neutrophils </a:t>
            </a:r>
            <a:r>
              <a:rPr lang="en-US" dirty="0"/>
              <a:t>– most numerous WBC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/>
              <a:t>50-70 </a:t>
            </a:r>
            <a:r>
              <a:rPr lang="en-US" dirty="0" smtClean="0"/>
              <a:t>%</a:t>
            </a:r>
          </a:p>
          <a:p>
            <a:pPr marL="742950" lvl="1" indent="-285750"/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Number 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3000-6000 \ mm3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 smtClean="0"/>
              <a:t>Nucleus </a:t>
            </a:r>
            <a:r>
              <a:rPr lang="en-US" dirty="0"/>
              <a:t>:  2-5 lobes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/>
              <a:t>Granules not very amenable to stain </a:t>
            </a:r>
            <a:r>
              <a:rPr lang="en-US" dirty="0">
                <a:solidFill>
                  <a:schemeClr val="dk2"/>
                </a:solidFill>
              </a:rPr>
              <a:t>:fine </a:t>
            </a:r>
            <a:r>
              <a:rPr lang="en-US" dirty="0" smtClean="0">
                <a:solidFill>
                  <a:schemeClr val="dk2"/>
                </a:solidFill>
              </a:rPr>
              <a:t>pink</a:t>
            </a:r>
          </a:p>
          <a:p>
            <a:pPr marL="742950" lvl="1" indent="-285750"/>
            <a:r>
              <a:rPr lang="en-US" dirty="0"/>
              <a:t>Phagocytize and destroy bacteria</a:t>
            </a: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1540"/>
              <a:buNone/>
            </a:pPr>
            <a:r>
              <a:rPr lang="en-US" dirty="0" smtClean="0">
                <a:solidFill>
                  <a:schemeClr val="dk2"/>
                </a:solidFill>
              </a:rPr>
              <a:t> </a:t>
            </a:r>
            <a:endParaRPr dirty="0"/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l="1803" t="2428" r="66060" b="59966"/>
          <a:stretch/>
        </p:blipFill>
        <p:spPr>
          <a:xfrm>
            <a:off x="5219700" y="57150"/>
            <a:ext cx="3924300" cy="267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1276478" y="832963"/>
            <a:ext cx="6683765" cy="96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>
              <a:buClr>
                <a:srgbClr val="FF0000"/>
              </a:buClr>
              <a:buSzPts val="3600"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Neutrophilia</a:t>
            </a: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644769" y="2457450"/>
            <a:ext cx="7983690" cy="407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increase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Neu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. In blood ex;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spcBef>
                <a:spcPts val="75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1.Acute infection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spcBef>
                <a:spcPts val="75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2.Intoxication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spcBef>
                <a:spcPts val="75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3. inflammation from tissue damage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spcBef>
                <a:spcPts val="75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4.Acute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haemorrhage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spcBef>
                <a:spcPts val="75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5.Neoplastic cancer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257175">
              <a:spcBef>
                <a:spcPts val="750"/>
              </a:spcBef>
              <a:buSzPts val="2400"/>
              <a:buChar char="🠶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Drugs??????????</a:t>
            </a: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7175" indent="-171450">
              <a:spcBef>
                <a:spcPts val="750"/>
              </a:spcBef>
              <a:buSzPts val="1800"/>
              <a:buNone/>
            </a:pPr>
            <a:endParaRPr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3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77" y="2238144"/>
            <a:ext cx="7502769" cy="3576501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1073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 idx="4294967295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Granulocytes</a:t>
            </a:r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4294967295"/>
          </p:nvPr>
        </p:nvSpPr>
        <p:spPr>
          <a:xfrm>
            <a:off x="0" y="30480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■"/>
            </a:pPr>
            <a:r>
              <a:rPr lang="en-US" b="1" dirty="0">
                <a:solidFill>
                  <a:srgbClr val="FF0000"/>
                </a:solidFill>
              </a:rPr>
              <a:t>Eosinophils </a:t>
            </a:r>
            <a:r>
              <a:rPr lang="en-US" dirty="0"/>
              <a:t>– compose 1 – 4% of all WBCs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 smtClean="0"/>
              <a:t>Nucleus</a:t>
            </a:r>
            <a:r>
              <a:rPr lang="en-US" dirty="0"/>
              <a:t>: lobulated usually 2-3 lobes </a:t>
            </a:r>
            <a:endParaRPr lang="en-US" dirty="0" smtClean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 smtClean="0"/>
              <a:t>Granules </a:t>
            </a:r>
            <a:r>
              <a:rPr lang="en-US" dirty="0"/>
              <a:t>: coarse red color </a:t>
            </a:r>
            <a:endParaRPr lang="en-US" dirty="0" smtClean="0"/>
          </a:p>
          <a:p>
            <a:pPr marL="742950" lvl="1" indent="-285750"/>
            <a:r>
              <a:rPr lang="en-US" dirty="0"/>
              <a:t>Play roles in ending allergic reactions, parasitic infections</a:t>
            </a: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1540"/>
              <a:buChar char="■"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149" name="Google Shape;149;p19" descr="C:\Users\ACER\Desktop\HG-Sng-Eosi-001-0-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513" y="0"/>
            <a:ext cx="3392487" cy="2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77" y="1887414"/>
            <a:ext cx="7737231" cy="4360985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3033679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ربطة">
  <a:themeElements>
    <a:clrScheme name="ربطة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603</Words>
  <Application>Microsoft Office PowerPoint</Application>
  <PresentationFormat>On-screen Show (4:3)</PresentationFormat>
  <Paragraphs>169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Noto Sans Symbols</vt:lpstr>
      <vt:lpstr>Arial</vt:lpstr>
      <vt:lpstr>Century Gothic</vt:lpstr>
      <vt:lpstr>Pinyon Script</vt:lpstr>
      <vt:lpstr>Tahoma</vt:lpstr>
      <vt:lpstr>Times New Roman</vt:lpstr>
      <vt:lpstr>Kaushan Script</vt:lpstr>
      <vt:lpstr>Courgette</vt:lpstr>
      <vt:lpstr>Blends</vt:lpstr>
      <vt:lpstr>ربطة</vt:lpstr>
      <vt:lpstr>Differential Leukocyte Count</vt:lpstr>
      <vt:lpstr>White Blood Cells</vt:lpstr>
      <vt:lpstr>PowerPoint Presentation</vt:lpstr>
      <vt:lpstr>Granulocytes </vt:lpstr>
      <vt:lpstr>Granulocytes</vt:lpstr>
      <vt:lpstr>Neutrophilia</vt:lpstr>
      <vt:lpstr>PowerPoint Presentation</vt:lpstr>
      <vt:lpstr> Granulocytes</vt:lpstr>
      <vt:lpstr>PowerPoint Presentation</vt:lpstr>
      <vt:lpstr>Granulocytes</vt:lpstr>
      <vt:lpstr>PowerPoint Presentation</vt:lpstr>
      <vt:lpstr>Agranulocytes </vt:lpstr>
      <vt:lpstr>Agranulocytes</vt:lpstr>
      <vt:lpstr>Agranulocytes</vt:lpstr>
      <vt:lpstr>PowerPoint Presentation</vt:lpstr>
      <vt:lpstr>Differential WBC count</vt:lpstr>
      <vt:lpstr>How to prepare blood smear</vt:lpstr>
      <vt:lpstr>How to prepare blood smear</vt:lpstr>
      <vt:lpstr>PowerPoint Presentation</vt:lpstr>
      <vt:lpstr>PowerPoint Presentation</vt:lpstr>
      <vt:lpstr>Procedure</vt:lpstr>
      <vt:lpstr>Counting </vt:lpstr>
      <vt:lpstr>PowerPoint Presentation</vt:lpstr>
      <vt:lpstr>Reporting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Blood Cells</dc:title>
  <dc:creator>AHC</dc:creator>
  <cp:lastModifiedBy>AHC</cp:lastModifiedBy>
  <cp:revision>10</cp:revision>
  <dcterms:modified xsi:type="dcterms:W3CDTF">2023-03-03T20:43:14Z</dcterms:modified>
</cp:coreProperties>
</file>